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82" r:id="rId3"/>
    <p:sldId id="257" r:id="rId4"/>
    <p:sldId id="283" r:id="rId5"/>
    <p:sldId id="262" r:id="rId6"/>
    <p:sldId id="284" r:id="rId7"/>
    <p:sldId id="285" r:id="rId8"/>
    <p:sldId id="286" r:id="rId9"/>
    <p:sldId id="287" r:id="rId10"/>
    <p:sldId id="288" r:id="rId11"/>
    <p:sldId id="290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81" r:id="rId32"/>
    <p:sldId id="267" r:id="rId3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DF5"/>
    <a:srgbClr val="0E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910C7-977C-4906-9B3C-4F22F04585CE}">
  <a:tblStyle styleId="{7A8910C7-977C-4906-9B3C-4F22F0458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5" d="100"/>
          <a:sy n="125" d="100"/>
        </p:scale>
        <p:origin x="120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11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5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7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059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89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6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9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00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7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3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68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7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7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97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952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876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08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7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6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31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296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3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d13e4a4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d13e4a4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14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8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0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6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95075"/>
            <a:ext cx="8472900" cy="13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AR" sz="3820" dirty="0"/>
              <a:t>Análisis de Series de Tiempo</a:t>
            </a:r>
            <a:br>
              <a:rPr lang="es-AR" sz="3820" dirty="0"/>
            </a:br>
            <a:r>
              <a:rPr lang="es-AR" sz="3820" dirty="0"/>
              <a:t>Trabajo Práctico Integrador</a:t>
            </a:r>
            <a:endParaRPr sz="382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44408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Autor:        Torti, Maximiliano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25" y="159451"/>
            <a:ext cx="3716231" cy="119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0" y="390568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Docentes: Bouza, Magdalena </a:t>
            </a: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5204517" y="304862"/>
            <a:ext cx="3423862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Carrera de especialización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en Inteligencia Artificial</a:t>
            </a:r>
            <a:endParaRPr b="1"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</a:t>
            </a:fld>
            <a:endParaRPr/>
          </a:p>
        </p:txBody>
      </p:sp>
      <p:sp>
        <p:nvSpPr>
          <p:cNvPr id="9" name="Google Shape;70;p13">
            <a:extLst>
              <a:ext uri="{FF2B5EF4-FFF2-40B4-BE49-F238E27FC236}">
                <a16:creationId xmlns:a16="http://schemas.microsoft.com/office/drawing/2014/main" id="{997C3EAD-D53F-4890-8081-039F6E13594D}"/>
              </a:ext>
            </a:extLst>
          </p:cNvPr>
          <p:cNvSpPr txBox="1">
            <a:spLocks/>
          </p:cNvSpPr>
          <p:nvPr/>
        </p:nvSpPr>
        <p:spPr>
          <a:xfrm>
            <a:off x="390520" y="433669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AR" dirty="0"/>
              <a:t>                   Romano, Carlos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Descomposición modelo aditivo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AAB571-8D85-4CC3-A32D-43BC45DDB5A9}"/>
              </a:ext>
            </a:extLst>
          </p:cNvPr>
          <p:cNvSpPr txBox="1"/>
          <p:nvPr/>
        </p:nvSpPr>
        <p:spPr>
          <a:xfrm>
            <a:off x="168441" y="781890"/>
            <a:ext cx="882659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=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St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Ct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+ et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Con:</a:t>
            </a: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tendencia.</a:t>
            </a: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St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variación estacional.</a:t>
            </a: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Ct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Componente cíclico.</a:t>
            </a: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et: Componente aleatoria.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Para encontrar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nos basamos en que es una tendencia determinística, entonces: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=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 con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serie de tiempo de media cero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Se plantea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cuadrático y se aplica cuadrados mínimos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Ojo! Cuadrados mínimos obtiene el mejor estimador siempre que: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( es un proceso blanco (estrictamente válido),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es estacionario (asintóticamente válido)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648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Tt - Tendencia determinística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0A861F3F-22E2-4394-BAD0-5A64CCE3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0" y="779416"/>
            <a:ext cx="3720956" cy="1980000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7D0FA67-D885-4D71-8804-6FF39B32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816" y="779416"/>
            <a:ext cx="3720957" cy="1980000"/>
          </a:xfrm>
          <a:prstGeom prst="rect">
            <a:avLst/>
          </a:prstGeom>
        </p:spPr>
      </p:pic>
      <p:pic>
        <p:nvPicPr>
          <p:cNvPr id="10" name="Imagen 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51CBD7F-B656-4969-AD58-83BBDA07F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30" y="2843671"/>
            <a:ext cx="5676188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00E60A94-375C-4056-B6A3-1F06A1322BA3}"/>
              </a:ext>
            </a:extLst>
          </p:cNvPr>
          <p:cNvSpPr txBox="1">
            <a:spLocks/>
          </p:cNvSpPr>
          <p:nvPr/>
        </p:nvSpPr>
        <p:spPr>
          <a:xfrm>
            <a:off x="5747989" y="2759416"/>
            <a:ext cx="3086959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ES" sz="1800" dirty="0">
                <a:solidFill>
                  <a:schemeClr val="lt2"/>
                </a:solidFill>
                <a:latin typeface="Roboto"/>
                <a:ea typeface="Roboto"/>
              </a:rPr>
              <a:t> no cumple ninguno de los supuestos previos. Entonces </a:t>
            </a:r>
            <a:r>
              <a:rPr lang="es-ES" sz="18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ES" sz="1800" dirty="0">
                <a:solidFill>
                  <a:schemeClr val="lt2"/>
                </a:solidFill>
                <a:latin typeface="Roboto"/>
                <a:ea typeface="Roboto"/>
              </a:rPr>
              <a:t> no es el mejor estimador. Aún así, es lo suficientemente bueno.</a:t>
            </a:r>
          </a:p>
        </p:txBody>
      </p:sp>
    </p:spTree>
    <p:extLst>
      <p:ext uri="{BB962C8B-B14F-4D97-AF65-F5344CB8AC3E}">
        <p14:creationId xmlns:p14="http://schemas.microsoft.com/office/powerpoint/2010/main" val="301553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Ct - Componente cíclica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AC3237CC-3CB2-4769-9941-F8642EFD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974072"/>
            <a:ext cx="4287392" cy="1957402"/>
          </a:xfrm>
          <a:prstGeom prst="rect">
            <a:avLst/>
          </a:prstGeom>
        </p:spPr>
      </p:pic>
      <p:pic>
        <p:nvPicPr>
          <p:cNvPr id="7" name="Imagen 6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289AFB4-A98E-45FD-BC80-DE3D04711C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772" y="974072"/>
            <a:ext cx="4345119" cy="1957403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BB0C943F-2D93-418E-AB5F-A4ED463874A2}"/>
              </a:ext>
            </a:extLst>
          </p:cNvPr>
          <p:cNvSpPr txBox="1">
            <a:spLocks/>
          </p:cNvSpPr>
          <p:nvPr/>
        </p:nvSpPr>
        <p:spPr>
          <a:xfrm>
            <a:off x="3127644" y="402471"/>
            <a:ext cx="2103476" cy="78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600" dirty="0" err="1">
                <a:solidFill>
                  <a:schemeClr val="lt2"/>
                </a:solidFill>
                <a:latin typeface="Roboto"/>
                <a:ea typeface="Roboto"/>
              </a:rPr>
              <a:t>Períodograma</a:t>
            </a:r>
            <a:endParaRPr lang="es-ES" sz="1600" dirty="0">
              <a:solidFill>
                <a:schemeClr val="lt2"/>
              </a:solidFill>
              <a:latin typeface="Roboto"/>
              <a:ea typeface="Roboto"/>
            </a:endParaRPr>
          </a:p>
        </p:txBody>
      </p:sp>
      <p:sp>
        <p:nvSpPr>
          <p:cNvPr id="16" name="Google Shape;78;p14">
            <a:extLst>
              <a:ext uri="{FF2B5EF4-FFF2-40B4-BE49-F238E27FC236}">
                <a16:creationId xmlns:a16="http://schemas.microsoft.com/office/drawing/2014/main" id="{E09EBE80-37C7-4B0A-ACD5-62CDBC5CCEFD}"/>
              </a:ext>
            </a:extLst>
          </p:cNvPr>
          <p:cNvSpPr txBox="1">
            <a:spLocks/>
          </p:cNvSpPr>
          <p:nvPr/>
        </p:nvSpPr>
        <p:spPr>
          <a:xfrm>
            <a:off x="98251" y="3123954"/>
            <a:ext cx="4473749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Primera componente en 0.0167 Hz (Período=60s).</a:t>
            </a:r>
          </a:p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Componente muy importante en 2ft. 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Se elige T=60s.</a:t>
            </a:r>
          </a:p>
          <a:p>
            <a:pPr marR="0" lvl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tabLst/>
              <a:defRPr/>
            </a:pPr>
            <a:endParaRPr lang="es-ES" sz="1500" dirty="0">
              <a:solidFill>
                <a:schemeClr val="lt2"/>
              </a:solidFill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Para calcular la componente cíclica se usa el mejor estimador a priori: la esperanza, es decir, el promedio entre todos los ciclos del valor a cada instante de tiempo.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endParaRPr lang="es-ES" sz="1800" dirty="0">
              <a:solidFill>
                <a:schemeClr val="lt2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AFAF958-8DAD-4D90-81AF-56D86E6F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795" y="3007079"/>
            <a:ext cx="3543072" cy="18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S</a:t>
            </a:r>
            <a:r>
              <a:rPr lang="es" sz="3200" dirty="0"/>
              <a:t>t - Componente estacional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6AC4877-FB84-4B61-95C6-92B92963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" y="764534"/>
            <a:ext cx="3720957" cy="1980000"/>
          </a:xfrm>
          <a:prstGeom prst="rect">
            <a:avLst/>
          </a:prstGeom>
        </p:spPr>
      </p:pic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5A020B2-7AC5-4B7D-9BEF-CC985EA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96" y="764534"/>
            <a:ext cx="3720957" cy="1980000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75A9FEA8-CDDD-4EAF-A7F5-F4D961016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48" y="2890018"/>
            <a:ext cx="4208782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2CF3F889-E51A-46DF-BEE6-AA2475C5A00B}"/>
              </a:ext>
            </a:extLst>
          </p:cNvPr>
          <p:cNvSpPr txBox="1">
            <a:spLocks/>
          </p:cNvSpPr>
          <p:nvPr/>
        </p:nvSpPr>
        <p:spPr>
          <a:xfrm>
            <a:off x="5046388" y="2890018"/>
            <a:ext cx="347715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es estacionaria.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Aplico diferenciación de primer orden.</a:t>
            </a:r>
          </a:p>
        </p:txBody>
      </p:sp>
    </p:spTree>
    <p:extLst>
      <p:ext uri="{BB962C8B-B14F-4D97-AF65-F5344CB8AC3E}">
        <p14:creationId xmlns:p14="http://schemas.microsoft.com/office/powerpoint/2010/main" val="21474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∇</a:t>
            </a:r>
            <a:r>
              <a:rPr lang="es-AR" sz="3200" baseline="30000" dirty="0"/>
              <a:t>1</a:t>
            </a:r>
            <a:r>
              <a:rPr lang="es" sz="3200" dirty="0"/>
              <a:t>St - Componente estacional diferenciada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2CF3F889-E51A-46DF-BEE6-AA2475C5A00B}"/>
              </a:ext>
            </a:extLst>
          </p:cNvPr>
          <p:cNvSpPr txBox="1">
            <a:spLocks/>
          </p:cNvSpPr>
          <p:nvPr/>
        </p:nvSpPr>
        <p:spPr>
          <a:xfrm>
            <a:off x="390471" y="3046681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parece indicar que la serie diferenciada es estacional, y el test de ADF lo verifica.</a:t>
            </a:r>
          </a:p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las gráficas, se propone ARIMA(5,1,2)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2D784973-1BA2-4127-BCAF-595F8118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1" y="881456"/>
            <a:ext cx="3763804" cy="198000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D958F7C-DCAD-42AE-9526-2D7B9A668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46" y="881456"/>
            <a:ext cx="4208782" cy="1980000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BFC6D35-90B7-406B-8986-F0CDD73A4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746" y="2952024"/>
            <a:ext cx="4208782" cy="198000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34A45EA-3528-43E1-9799-14B33E6C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71" y="2952024"/>
            <a:ext cx="376380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ADF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Statistic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-80.532267 p-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0.000000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ARIMA Componente estacional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745CB00-5120-4A99-B356-6B317B42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7" y="832184"/>
            <a:ext cx="5634445" cy="3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ARIMA Componente estacional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pic>
        <p:nvPicPr>
          <p:cNvPr id="4" name="Imagen 3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E74A643B-92D1-4D46-AE1D-B5764937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6" y="856319"/>
            <a:ext cx="7849467" cy="37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4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439EF46-ECC8-497D-A839-90707C60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82" y="749831"/>
            <a:ext cx="4160051" cy="1980000"/>
          </a:xfrm>
          <a:prstGeom prst="rect">
            <a:avLst/>
          </a:prstGeom>
        </p:spPr>
      </p:pic>
      <p:pic>
        <p:nvPicPr>
          <p:cNvPr id="8" name="Imagen 7" descr="Gráfico, Aplicación, Tabla&#10;&#10;Descripción generada automáticamente">
            <a:extLst>
              <a:ext uri="{FF2B5EF4-FFF2-40B4-BE49-F238E27FC236}">
                <a16:creationId xmlns:a16="http://schemas.microsoft.com/office/drawing/2014/main" id="{87F44F48-9EAE-4840-BC61-C1E45476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49831"/>
            <a:ext cx="4208782" cy="198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631F0D8-E6F2-454A-BF87-E16882CF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05456"/>
            <a:ext cx="4206217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15E1CA25-8A60-4D2C-9DF8-0746CCEA2150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Residuos </a:t>
            </a:r>
            <a:r>
              <a:rPr lang="es-ES" sz="16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descorrelacionados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cero y varianza muy pequeña (0.009)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5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01AD989-4C47-4558-A6F5-622FE58F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0" y="762214"/>
            <a:ext cx="4180570" cy="198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E2A97F0-1742-4D9F-B664-74DB6144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303" y="762214"/>
            <a:ext cx="4063821" cy="1980000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FA0F2904-B84A-49B9-AEBD-D2ACCB83545F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7839222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distribución no es exactamente una distribución normal. 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Aún así, los residuos tienen aproximadamente las propiedades del ruido blanco. La aproximación lograda es muy buena.</a:t>
            </a:r>
            <a:endParaRPr lang="es-E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9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aditivo completo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C3C1577F-07F6-4CA8-B459-75F86DC8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768053"/>
            <a:ext cx="8652855" cy="41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Consignas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5" name="Google Shape;113;p19">
            <a:extLst>
              <a:ext uri="{FF2B5EF4-FFF2-40B4-BE49-F238E27FC236}">
                <a16:creationId xmlns:a16="http://schemas.microsoft.com/office/drawing/2014/main" id="{6FF802C3-EBAB-43CD-BDAF-D1BDE9DF009A}"/>
              </a:ext>
            </a:extLst>
          </p:cNvPr>
          <p:cNvSpPr txBox="1">
            <a:spLocks/>
          </p:cNvSpPr>
          <p:nvPr/>
        </p:nvSpPr>
        <p:spPr>
          <a:xfrm>
            <a:off x="181600" y="818638"/>
            <a:ext cx="87420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1-  Graficar una serie a partir de un </a:t>
            </a:r>
            <a:r>
              <a:rPr lang="es-ES" sz="2000" dirty="0" err="1"/>
              <a:t>dataset</a:t>
            </a:r>
            <a:r>
              <a:rPr lang="es-ES" sz="2000" dirty="0"/>
              <a:t> relevante. Explicar observaciones.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2-  Descomponer una serie de tiempo usando el modelo aditivo y el modelo multiplicativo.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3-  Aplicar los modelos vistos en clase: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tendencia usar cuadrados mínimos y expresar los coeficientes. Sacar conclusiones 	acerca de la validez del modelo.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componente cíclica: usar análisis espectral y hallar las frecuencias principales.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componente estacional usar ARIMA.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componente de error obtener </a:t>
            </a:r>
            <a:r>
              <a:rPr lang="es-ES" sz="2000" dirty="0" err="1"/>
              <a:t>R_k</a:t>
            </a:r>
            <a:r>
              <a:rPr lang="es-ES" sz="2000" dirty="0"/>
              <a:t>, </a:t>
            </a:r>
            <a:r>
              <a:rPr lang="es-ES" sz="2000" dirty="0" err="1"/>
              <a:t>C_k</a:t>
            </a:r>
            <a:r>
              <a:rPr lang="es-ES" sz="2000" dirty="0"/>
              <a:t>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4- Predicciones: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realizar predicciones usando (S)ARIMA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realizar predicciones usando redes neuronales LSTM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extraer conclusiones</a:t>
            </a:r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buSzPts val="2000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buSzPts val="2000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4782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D155E8-8816-45D9-BC47-8F0D23E8BA87}"/>
              </a:ext>
            </a:extLst>
          </p:cNvPr>
          <p:cNvSpPr txBox="1"/>
          <p:nvPr/>
        </p:nvSpPr>
        <p:spPr>
          <a:xfrm>
            <a:off x="168441" y="781890"/>
            <a:ext cx="88265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Se utilizó el modelo SARIMA multiplicativo:</a:t>
            </a:r>
          </a:p>
          <a:p>
            <a:pPr algn="ctr"/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pPr algn="ctr"/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= ARIMA(p, d, q) x(P, D, Q)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S</a:t>
            </a: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De período estacional S.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Nota: El modelo es válido si ∇</a:t>
            </a:r>
            <a:r>
              <a:rPr lang="es-AR" sz="1600" baseline="30000" dirty="0" err="1">
                <a:solidFill>
                  <a:schemeClr val="lt2"/>
                </a:solidFill>
                <a:latin typeface="Roboto"/>
                <a:ea typeface="Roboto"/>
              </a:rPr>
              <a:t>d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 err="1">
                <a:solidFill>
                  <a:schemeClr val="lt2"/>
                </a:solidFill>
                <a:latin typeface="Roboto"/>
                <a:ea typeface="Roboto"/>
              </a:rPr>
              <a:t>D</a:t>
            </a:r>
            <a:r>
              <a:rPr lang="es-AR" sz="1600" baseline="-25000" dirty="0" err="1">
                <a:solidFill>
                  <a:schemeClr val="lt2"/>
                </a:solidFill>
                <a:latin typeface="Roboto"/>
                <a:ea typeface="Roboto"/>
              </a:rPr>
              <a:t>S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es estacionario.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Dada la gran cantidad de potencia de cómputo y memoria que requiere la operación ∇</a:t>
            </a:r>
            <a:r>
              <a:rPr lang="es-AR" sz="1600" baseline="30000" dirty="0" err="1">
                <a:solidFill>
                  <a:schemeClr val="lt2"/>
                </a:solidFill>
                <a:latin typeface="Roboto"/>
                <a:ea typeface="Roboto"/>
              </a:rPr>
              <a:t>D</a:t>
            </a:r>
            <a:r>
              <a:rPr lang="es-AR" sz="1600" baseline="-25000" dirty="0" err="1">
                <a:solidFill>
                  <a:schemeClr val="lt2"/>
                </a:solidFill>
                <a:latin typeface="Roboto"/>
                <a:ea typeface="Roboto"/>
              </a:rPr>
              <a:t>S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en este caso, se hacer un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re-sampling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de PS1 a 1 Hz, es decir, cada ciclo tendrá 60 puntos. </a:t>
            </a:r>
          </a:p>
        </p:txBody>
      </p:sp>
    </p:spTree>
    <p:extLst>
      <p:ext uri="{BB962C8B-B14F-4D97-AF65-F5344CB8AC3E}">
        <p14:creationId xmlns:p14="http://schemas.microsoft.com/office/powerpoint/2010/main" val="87431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D1C10369-F73F-493A-BC7E-69EE6A0D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1" y="1089543"/>
            <a:ext cx="3795855" cy="1800000"/>
          </a:xfrm>
          <a:prstGeom prst="rect">
            <a:avLst/>
          </a:prstGeom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CCD26D10-06D5-463F-874A-6DD2AB38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81" y="2982203"/>
            <a:ext cx="3795855" cy="1800000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574A9CC8-D8B8-4677-9776-7F6219D82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365" y="1089543"/>
            <a:ext cx="3795855" cy="180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A1232B-0925-4353-B5E8-FEDC8534E6B3}"/>
              </a:ext>
            </a:extLst>
          </p:cNvPr>
          <p:cNvSpPr txBox="1"/>
          <p:nvPr/>
        </p:nvSpPr>
        <p:spPr>
          <a:xfrm>
            <a:off x="1900989" y="619050"/>
            <a:ext cx="1048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4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4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2400" dirty="0">
                <a:solidFill>
                  <a:schemeClr val="lt2"/>
                </a:solidFill>
                <a:latin typeface="Roboto"/>
                <a:ea typeface="Roboto"/>
              </a:rPr>
              <a:t>Yt </a:t>
            </a:r>
            <a:endParaRPr lang="es-AR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880D08-5529-4F8F-AB1A-B22E5F625602}"/>
              </a:ext>
            </a:extLst>
          </p:cNvPr>
          <p:cNvSpPr txBox="1"/>
          <p:nvPr/>
        </p:nvSpPr>
        <p:spPr>
          <a:xfrm>
            <a:off x="6093870" y="592687"/>
            <a:ext cx="1516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8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8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8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Yt </a:t>
            </a:r>
            <a:endParaRPr lang="es-AR" sz="2800" dirty="0"/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483D6FC7-6202-430C-8BFA-1A9943AF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365" y="2982203"/>
            <a:ext cx="3795856" cy="1800000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8EE8D134-3FDB-48A8-832C-8385996B0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115" y="4858769"/>
            <a:ext cx="3554472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ADF Statistic: -22.187954 p-value: 0.000000</a:t>
            </a:r>
            <a:r>
              <a:rPr kumimoji="0" lang="es-AR" altLang="es-A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Google Shape;127;p21">
            <a:extLst>
              <a:ext uri="{FF2B5EF4-FFF2-40B4-BE49-F238E27FC236}">
                <a16:creationId xmlns:a16="http://schemas.microsoft.com/office/drawing/2014/main" id="{455F8DB4-2DAB-443A-8C4B-067270685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23029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baseline="-25000" dirty="0">
                <a:solidFill>
                  <a:schemeClr val="bg1"/>
                </a:solidFill>
                <a:latin typeface="Roboto"/>
                <a:ea typeface="Roboto"/>
              </a:rPr>
              <a:t>60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Yt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5373C01-C2CD-4407-BF1B-8C5C05C3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788714"/>
            <a:ext cx="4175441" cy="1980000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CC3A50C1-DE23-4382-B389-44B553E2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88714"/>
            <a:ext cx="4208782" cy="1980000"/>
          </a:xfrm>
          <a:prstGeom prst="rect">
            <a:avLst/>
          </a:prstGeom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5C422A21-0CD6-45E1-BF74-3EC2D9B7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27191"/>
            <a:ext cx="4208783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F13A9946-FA20-4F5D-9E5C-5DE926C30431}"/>
              </a:ext>
            </a:extLst>
          </p:cNvPr>
          <p:cNvSpPr txBox="1">
            <a:spLocks/>
          </p:cNvSpPr>
          <p:nvPr/>
        </p:nvSpPr>
        <p:spPr>
          <a:xfrm>
            <a:off x="424968" y="2878098"/>
            <a:ext cx="3763804" cy="1929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y el test ADF indican que 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Yt sería estacionaria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A partir de las gráficas, se propone ARIMA(0,1,1)x(7,1,1)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endParaRPr lang="es-ES" sz="1600" baseline="-25000" dirty="0">
              <a:solidFill>
                <a:schemeClr val="lt2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1773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baseline="-25000" dirty="0">
                <a:solidFill>
                  <a:schemeClr val="bg1"/>
                </a:solidFill>
                <a:latin typeface="Roboto"/>
                <a:ea typeface="Roboto"/>
              </a:rPr>
              <a:t>60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Yt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5373C01-C2CD-4407-BF1B-8C5C05C3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788714"/>
            <a:ext cx="4175441" cy="1980000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CC3A50C1-DE23-4382-B389-44B553E2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88714"/>
            <a:ext cx="4208782" cy="1980000"/>
          </a:xfrm>
          <a:prstGeom prst="rect">
            <a:avLst/>
          </a:prstGeom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5C422A21-0CD6-45E1-BF74-3EC2D9B7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27191"/>
            <a:ext cx="4208783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F13A9946-FA20-4F5D-9E5C-5DE926C30431}"/>
              </a:ext>
            </a:extLst>
          </p:cNvPr>
          <p:cNvSpPr txBox="1">
            <a:spLocks/>
          </p:cNvSpPr>
          <p:nvPr/>
        </p:nvSpPr>
        <p:spPr>
          <a:xfrm>
            <a:off x="424968" y="2878098"/>
            <a:ext cx="3763804" cy="1929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y el test ADF indican que 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Yt sería estacionaria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A partir de las gráficas, se propone ARIMA(0,1,1)x(7,1,1)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endParaRPr lang="es-ES" sz="1600" baseline="-25000" dirty="0">
              <a:solidFill>
                <a:schemeClr val="lt2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192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SARIMA multiplicativo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478897-2416-41BD-BEB5-6F4188A6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2517" y="832823"/>
            <a:ext cx="5638965" cy="38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39EF46-ECC8-497D-A839-90707C60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552" y="749831"/>
            <a:ext cx="4126709" cy="19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F44F48-9EAE-4840-BC61-C1E45476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6068" y="749831"/>
            <a:ext cx="4208782" cy="1979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31F0D8-E6F2-454A-BF87-E16882CF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48127" y="2805456"/>
            <a:ext cx="4142098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15E1CA25-8A60-4D2C-9DF8-0746CCEA2150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residuos no son </a:t>
            </a:r>
            <a:r>
              <a:rPr lang="es-ES" sz="16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descorrelacionados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cero y varianza grande (5.5)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92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1AD989-4C47-4558-A6F5-622FE58F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130" y="774214"/>
            <a:ext cx="4180570" cy="1956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2A97F0-1742-4D9F-B664-74DB6144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5303" y="762214"/>
            <a:ext cx="4063820" cy="1980000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FA0F2904-B84A-49B9-AEBD-D2ACCB83545F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7839222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distribución no es normal. 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este caso, los residuos no se comportan de manera similar al ruido blanco. 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aproximación lograda es de menor “calidad” que en el caso </a:t>
            </a:r>
            <a:r>
              <a:rPr lang="es-ES" sz="18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aditivo.D</a:t>
            </a: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88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 completo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C1577F-07F6-4CA8-B459-75F86DC8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50" y="768053"/>
            <a:ext cx="8652855" cy="41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7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Predicción con </a:t>
            </a:r>
            <a:r>
              <a:rPr lang="es-AR" sz="3200" dirty="0"/>
              <a:t>ARIMA(0,1,1)x(7,1,1)</a:t>
            </a:r>
            <a:r>
              <a:rPr lang="es-AR" sz="3200" baseline="-25000" dirty="0"/>
              <a:t>60</a:t>
            </a:r>
            <a:r>
              <a:rPr lang="es" sz="3200" dirty="0"/>
              <a:t>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7A86A4A-565D-4CBD-BA53-CF715293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4" y="900650"/>
            <a:ext cx="5184860" cy="3863856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5623904" y="900651"/>
            <a:ext cx="3203491" cy="2699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utilizó el SARIMA estacional ajustado con los primeros 100 ciclos para predecir el siguiente ciclo (corto-</a:t>
            </a:r>
            <a:r>
              <a:rPr lang="es-ES" sz="20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placista</a:t>
            </a: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y los siguientes 20 ciclos (largo-</a:t>
            </a:r>
            <a:r>
              <a:rPr lang="es-ES" sz="20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placista</a:t>
            </a: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eligió RMSE como medida de precisión.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F2BF4D-81AC-44CD-A4FF-29BB2D71C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388" y="3728273"/>
            <a:ext cx="316946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1 ciclo: 0.02985 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20 ciclos: 0.15718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66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Predicción con </a:t>
            </a:r>
            <a:r>
              <a:rPr lang="es-AR" sz="3200" dirty="0"/>
              <a:t>LSTM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A86A4A-565D-4CBD-BA53-CF715293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604" y="900650"/>
            <a:ext cx="5184859" cy="3863856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5623904" y="756275"/>
            <a:ext cx="3203491" cy="3588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utilizó una red LSTM sencilla con dos capas LSTM y 127260 parámetros. 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20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entrenamiento, se dividieron los primeros 100 ciclos en 95 pares de 5 ciclos de entrada y el ciclo siguiente (6to) como salida.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20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red entrenada se utilizó para predecir el ciclo 100 a partir de los ciclos 95 a 99.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predecir los 20 ciclos siguientes se realimentaron recursivamente las predicciones de a 1 ciclo.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8D62C-C823-46DC-9A6D-F263FD58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513" y="4291597"/>
            <a:ext cx="317633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1 ciclo: 0.55033 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20 ciclos: 0.80034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 Sistema Hidráulico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 algn="just"/>
            <a:r>
              <a:rPr lang="es-AR" dirty="0"/>
              <a:t>Este </a:t>
            </a:r>
            <a:r>
              <a:rPr lang="es-AR" dirty="0" err="1"/>
              <a:t>dataset</a:t>
            </a:r>
            <a:r>
              <a:rPr lang="es-AR" dirty="0"/>
              <a:t> fue recopilado experimentalmente, realizando ciclos sucesivos de carga de 60 segundos de duración sobre un </a:t>
            </a:r>
            <a:r>
              <a:rPr lang="es-AR" dirty="0" err="1"/>
              <a:t>Rig</a:t>
            </a:r>
            <a:r>
              <a:rPr lang="es-AR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285750" indent="-285750" algn="just"/>
            <a:r>
              <a:rPr lang="es-AR" dirty="0"/>
              <a:t>El </a:t>
            </a:r>
            <a:r>
              <a:rPr lang="es-AR" dirty="0" err="1"/>
              <a:t>Rig</a:t>
            </a:r>
            <a:r>
              <a:rPr lang="es-AR" dirty="0"/>
              <a:t> consta de un circuito primario de trabajo y un circuito secundario de enfriamiento  / filtración que se conectan a través de un tanque de aceite.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285750" indent="-285750" algn="just"/>
            <a:r>
              <a:rPr lang="es-AR" dirty="0"/>
              <a:t>El </a:t>
            </a:r>
            <a:r>
              <a:rPr lang="es-AR" dirty="0" err="1"/>
              <a:t>dataset</a:t>
            </a:r>
            <a:r>
              <a:rPr lang="es-AR" dirty="0"/>
              <a:t> fue creado y donado por </a:t>
            </a:r>
            <a:r>
              <a:rPr lang="es-AR" dirty="0" err="1"/>
              <a:t>ZeMA</a:t>
            </a:r>
            <a:r>
              <a:rPr lang="es-AR" dirty="0"/>
              <a:t> </a:t>
            </a:r>
            <a:r>
              <a:rPr lang="es-AR" dirty="0" err="1"/>
              <a:t>GmbH</a:t>
            </a:r>
            <a:r>
              <a:rPr lang="es-AR" dirty="0"/>
              <a:t>, un centro de investigación y desarrollo de mecatrónica y tecnologías de automatización ubicado en Alemania.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Conclusiones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219150" y="756275"/>
            <a:ext cx="8608245" cy="3588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Para este caso resultaron de gran utilidad los modelos ARIMA y SARIMA. Se lograron muy buenas aproximaciones y predicciones coherentes. 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endParaRPr lang="es-ES" sz="1500" dirty="0">
              <a:solidFill>
                <a:schemeClr val="lt2"/>
              </a:solidFill>
              <a:latin typeface="Roboto"/>
              <a:ea typeface="Roboto"/>
            </a:endParaRP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Comparando con LSTM, el modelo ARIMA pudo capturar la tendencia que, con la red neuronal construida, no fue posible.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endParaRPr lang="es-ES" sz="1500" dirty="0">
              <a:solidFill>
                <a:schemeClr val="lt2"/>
              </a:solidFill>
              <a:latin typeface="Roboto"/>
              <a:ea typeface="Roboto"/>
            </a:endParaRP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También, el modelo ARIMA tiene mejor “</a:t>
            </a:r>
            <a:r>
              <a:rPr lang="es-ES" sz="1500" dirty="0" err="1">
                <a:solidFill>
                  <a:schemeClr val="lt2"/>
                </a:solidFill>
                <a:latin typeface="Roboto"/>
                <a:ea typeface="Roboto"/>
              </a:rPr>
              <a:t>explicabilidad</a:t>
            </a: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”, más aún luego de realizar la descomposición aditiva en forma totalmente manual.</a:t>
            </a:r>
          </a:p>
        </p:txBody>
      </p:sp>
    </p:spTree>
    <p:extLst>
      <p:ext uri="{BB962C8B-B14F-4D97-AF65-F5344CB8AC3E}">
        <p14:creationId xmlns:p14="http://schemas.microsoft.com/office/powerpoint/2010/main" val="131238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Referencias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sp>
        <p:nvSpPr>
          <p:cNvPr id="5" name="Google Shape;113;p19">
            <a:extLst>
              <a:ext uri="{FF2B5EF4-FFF2-40B4-BE49-F238E27FC236}">
                <a16:creationId xmlns:a16="http://schemas.microsoft.com/office/drawing/2014/main" id="{6FF802C3-EBAB-43CD-BDAF-D1BDE9DF009A}"/>
              </a:ext>
            </a:extLst>
          </p:cNvPr>
          <p:cNvSpPr txBox="1">
            <a:spLocks/>
          </p:cNvSpPr>
          <p:nvPr/>
        </p:nvSpPr>
        <p:spPr>
          <a:xfrm>
            <a:off x="182850" y="818638"/>
            <a:ext cx="87420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l"/>
            <a:endParaRPr lang="es-AR" sz="20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114300" indent="0" algn="l">
              <a:buNone/>
            </a:pP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[1]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Nikolai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Helwig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Eliseo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Pignanelli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Andreas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Schütze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‘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Condition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Monitoring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of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Complex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Hydraulic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System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Using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Multivariate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Statistics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’</a:t>
            </a:r>
          </a:p>
          <a:p>
            <a:pPr algn="l"/>
            <a:endParaRPr lang="es-AR" sz="20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114300" indent="0" algn="l">
              <a:buNone/>
            </a:pP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[2] N.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Helwig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A.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Schütze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‘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Detecting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compensating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sensor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faults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in a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hydraulic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condition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monitoring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system</a:t>
            </a:r>
            <a:r>
              <a:rPr lang="es-AR" sz="20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’</a:t>
            </a:r>
          </a:p>
          <a:p>
            <a:pPr algn="l"/>
            <a:endParaRPr lang="es-AR" sz="2000" b="0" i="0" dirty="0"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114300" indent="0" algn="l">
              <a:buNone/>
            </a:pP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[3]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Tizian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Schneider,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Nikolai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Helwig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Andreas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Schütze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, ‘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Automatic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feature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extraction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and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selection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for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classification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of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</a:t>
            </a:r>
            <a:r>
              <a:rPr lang="es-AR" sz="2000" b="0" i="0" dirty="0" err="1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cyclical</a:t>
            </a:r>
            <a:r>
              <a:rPr lang="es-AR" sz="2000" b="0" i="0" dirty="0">
                <a:solidFill>
                  <a:schemeClr val="bg2"/>
                </a:solidFill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 time series data’</a:t>
            </a:r>
          </a:p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157212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32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29" y="151725"/>
            <a:ext cx="8218741" cy="46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 Sistema Hidráulico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Medición de 17 señales a diferentes frecuencias. Se estudia solo la señal PS1.</a:t>
            </a:r>
          </a:p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Ciclos de 60s. (En PS1 implican 6000 puntos)</a:t>
            </a:r>
          </a:p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2205 Ciclos en el set. Para el análisis, se tomaron los primeros 100 ciclos.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9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P&amp;ID Diagram</a:t>
            </a:r>
            <a:endParaRPr sz="32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C32563F6-12C1-4ABC-B1AF-87D9DE5E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7" y="713998"/>
            <a:ext cx="8708866" cy="4375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AB4DBE6F-5901-4C82-9260-0CDEA1C4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5" y="751643"/>
            <a:ext cx="8253490" cy="43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4145EF08-F265-484A-A09D-9A3423574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0" y="697223"/>
            <a:ext cx="825375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1FCA2157-876C-418A-B51D-45573D6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079406"/>
            <a:ext cx="4572000" cy="3549870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5CF50A93-3657-4CBB-9B4C-E030B0699469}"/>
              </a:ext>
            </a:extLst>
          </p:cNvPr>
          <p:cNvSpPr txBox="1">
            <a:spLocks/>
          </p:cNvSpPr>
          <p:nvPr/>
        </p:nvSpPr>
        <p:spPr>
          <a:xfrm>
            <a:off x="4670250" y="914395"/>
            <a:ext cx="4473750" cy="3907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PS1 comienza en una presión de 140 bar.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Inicia el ciclo, la presión se eleva a 190 bar y se mantiene hasta el instante 10s.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Se abre válvula V10, caída abrupta a 145 bar.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La presión crece y decrece escalonadamente cada 10 segundos para mantener el flujo de aceite constante en la evolución del proceso principal.</a:t>
            </a:r>
          </a:p>
        </p:txBody>
      </p:sp>
    </p:spTree>
    <p:extLst>
      <p:ext uri="{BB962C8B-B14F-4D97-AF65-F5344CB8AC3E}">
        <p14:creationId xmlns:p14="http://schemas.microsoft.com/office/powerpoint/2010/main" val="232343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5CF50A93-3657-4CBB-9B4C-E030B0699469}"/>
              </a:ext>
            </a:extLst>
          </p:cNvPr>
          <p:cNvSpPr txBox="1">
            <a:spLocks/>
          </p:cNvSpPr>
          <p:nvPr/>
        </p:nvSpPr>
        <p:spPr>
          <a:xfrm>
            <a:off x="4739684" y="955648"/>
            <a:ext cx="4404316" cy="3790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r>
              <a:rPr lang="es-ES" sz="20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La media no es constante con el tiempo =&gt; Serie de tiempo no estacionaria.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2000" dirty="0">
                <a:solidFill>
                  <a:srgbClr val="737373"/>
                </a:solidFill>
                <a:latin typeface="Roboto"/>
                <a:ea typeface="Roboto"/>
                <a:sym typeface="Roboto"/>
              </a:rPr>
              <a:t>F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uerte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componente estacional de 60 segundos. Tendencia leve de decaimiento cuadrático o exponencial.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24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Presencia de </a:t>
            </a:r>
            <a:r>
              <a:rPr lang="es-ES" sz="2400" dirty="0" err="1">
                <a:solidFill>
                  <a:schemeClr val="lt2"/>
                </a:solidFill>
                <a:latin typeface="Roboto"/>
                <a:ea typeface="Roboto"/>
                <a:sym typeface="Roboto"/>
              </a:rPr>
              <a:t>outliers</a:t>
            </a:r>
            <a:r>
              <a:rPr lang="es-ES" sz="24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.</a:t>
            </a:r>
          </a:p>
        </p:txBody>
      </p:sp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2BF1AAF-9D95-4CE4-ACFB-46732F89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010653"/>
            <a:ext cx="4606717" cy="1808174"/>
          </a:xfrm>
          <a:prstGeom prst="rect">
            <a:avLst/>
          </a:prstGeom>
        </p:spPr>
      </p:pic>
      <p:pic>
        <p:nvPicPr>
          <p:cNvPr id="9" name="Imagen 8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DB8C797-C938-44BD-B246-13F36A52A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7" y="2818828"/>
            <a:ext cx="4572000" cy="18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8289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1258</Words>
  <Application>Microsoft Office PowerPoint</Application>
  <PresentationFormat>Presentación en pantalla (16:9)</PresentationFormat>
  <Paragraphs>180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Roboto</vt:lpstr>
      <vt:lpstr>Arial</vt:lpstr>
      <vt:lpstr>Courier New</vt:lpstr>
      <vt:lpstr>Material</vt:lpstr>
      <vt:lpstr>Análisis de Series de Tiempo Trabajo Práctico Integrador</vt:lpstr>
      <vt:lpstr>Consignas</vt:lpstr>
      <vt:lpstr>Dataset Sistema Hidráulico</vt:lpstr>
      <vt:lpstr>Dataset Sistema Hidráulico</vt:lpstr>
      <vt:lpstr>P&amp;ID Diagram</vt:lpstr>
      <vt:lpstr>Señal a estudiar PS1</vt:lpstr>
      <vt:lpstr>Señal a estudiar PS1</vt:lpstr>
      <vt:lpstr>Señal a estudiar PS1</vt:lpstr>
      <vt:lpstr>Señal a estudiar PS1</vt:lpstr>
      <vt:lpstr>Descomposición modelo aditivo</vt:lpstr>
      <vt:lpstr>Tt - Tendencia determinística</vt:lpstr>
      <vt:lpstr>Ct - Componente cíclica</vt:lpstr>
      <vt:lpstr>St - Componente estacional</vt:lpstr>
      <vt:lpstr>∇1St - Componente estacional diferenciada</vt:lpstr>
      <vt:lpstr>ARIMA Componente estacional </vt:lpstr>
      <vt:lpstr>ARIMA Componente estacional </vt:lpstr>
      <vt:lpstr>Análisis de residuos</vt:lpstr>
      <vt:lpstr>Análisis de residuos</vt:lpstr>
      <vt:lpstr>Modelo aditivo completo</vt:lpstr>
      <vt:lpstr>Modelo multiplicativo</vt:lpstr>
      <vt:lpstr>Modelo multiplicativo</vt:lpstr>
      <vt:lpstr>∇1∇160Yt</vt:lpstr>
      <vt:lpstr>∇1∇160Yt</vt:lpstr>
      <vt:lpstr>SARIMA multiplicativo</vt:lpstr>
      <vt:lpstr>Análisis de residuos</vt:lpstr>
      <vt:lpstr>Análisis de residuos</vt:lpstr>
      <vt:lpstr>Modelo multiplicativo completo</vt:lpstr>
      <vt:lpstr>Predicción con ARIMA(0,1,1)x(7,1,1)60 </vt:lpstr>
      <vt:lpstr>Predicción con LSTM</vt:lpstr>
      <vt:lpstr>Conclusiones</vt:lpstr>
      <vt:lpstr>Referencias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asistencia para procesos industriales</dc:title>
  <cp:lastModifiedBy>Maximiliano Torti</cp:lastModifiedBy>
  <cp:revision>39</cp:revision>
  <dcterms:modified xsi:type="dcterms:W3CDTF">2021-12-07T01:47:55Z</dcterms:modified>
</cp:coreProperties>
</file>